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sldIdLst>
    <p:sldId id="344" r:id="rId2"/>
    <p:sldId id="343" r:id="rId3"/>
    <p:sldId id="337" r:id="rId4"/>
    <p:sldId id="319" r:id="rId5"/>
    <p:sldId id="345" r:id="rId6"/>
    <p:sldId id="315" r:id="rId7"/>
    <p:sldId id="281" r:id="rId8"/>
    <p:sldId id="293" r:id="rId9"/>
    <p:sldId id="313" r:id="rId10"/>
    <p:sldId id="301" r:id="rId11"/>
    <p:sldId id="346" r:id="rId12"/>
    <p:sldId id="347" r:id="rId13"/>
    <p:sldId id="340" r:id="rId14"/>
    <p:sldId id="324" r:id="rId15"/>
    <p:sldId id="348" r:id="rId16"/>
    <p:sldId id="323" r:id="rId17"/>
    <p:sldId id="326" r:id="rId18"/>
    <p:sldId id="325" r:id="rId19"/>
    <p:sldId id="316" r:id="rId20"/>
    <p:sldId id="327" r:id="rId21"/>
    <p:sldId id="352" r:id="rId22"/>
    <p:sldId id="349" r:id="rId23"/>
    <p:sldId id="339" r:id="rId24"/>
    <p:sldId id="350" r:id="rId25"/>
    <p:sldId id="351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8250"/>
    <a:srgbClr val="99FF33"/>
    <a:srgbClr val="CC0099"/>
    <a:srgbClr val="FFEB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79234" autoAdjust="0"/>
  </p:normalViewPr>
  <p:slideViewPr>
    <p:cSldViewPr snapToGrid="0" snapToObjects="1">
      <p:cViewPr varScale="1">
        <p:scale>
          <a:sx n="57" d="100"/>
          <a:sy n="57" d="100"/>
        </p:scale>
        <p:origin x="-17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Relationship Id="rId4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1173665791776028E-2"/>
          <c:y val="1.1348032774117282E-2"/>
          <c:w val="0.95799300087489059"/>
          <c:h val="0.6663479563120832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Sheet1!$E$32:$G$38</c:f>
              <c:multiLvlStrCache>
                <c:ptCount val="7"/>
                <c:lvl>
                  <c:pt idx="0">
                    <c:v>Sole Sweetpotato (Variety: Olympia) Planted at a spacing of 90 by 30cm</c:v>
                  </c:pt>
                  <c:pt idx="1">
                    <c:v>Sole Sweetpotato (Variety: Olympia) planted at a spacing of 90 by 25cm.</c:v>
                  </c:pt>
                  <c:pt idx="2">
                    <c:v>Sole Sweetpotato (Variety: Olympia) planted at a spacing of 90 by 50cm.</c:v>
                  </c:pt>
                  <c:pt idx="3">
                    <c:v>Maize – Sweetpotato intercrop. Maize planted at spacing of 90 by 60cm planted with 2 seeds per seeds per station. Sweetpotato (Variety: Olympia), 1 vine plated between 2 maize stations.</c:v>
                  </c:pt>
                  <c:pt idx="4">
                    <c:v>Maize – Sweetpotato intercrop. Maize planted at spacing of 90 by 60cm planted with 2 seeds per seeds per station. Sweetpotato (Variety: Olympia), 2 vine plated between 2 maize stations.</c:v>
                  </c:pt>
                  <c:pt idx="5">
                    <c:v>Maize – Sweetpotato intercrop. Maize planted at spacing of 90 by 50cm planted with 2 seeds per seeds per station. Sweetpotato (Variety: Olympia), 1 vine plated between 2 maize stations.</c:v>
                  </c:pt>
                  <c:pt idx="6">
                    <c:v>Maize – Sweetpotato intercrop. Maize planted at spacing of 90 by 50cm planted with 2 seeds per seeds per station. Sweetpotato (Variety: Olympia), 2 vine plated between 2 maize stations.</c:v>
                  </c:pt>
                </c:lvl>
                <c:lvl>
                  <c:pt idx="0">
                    <c:v>Sole Sweetpotato</c:v>
                  </c:pt>
                  <c:pt idx="3">
                    <c:v>Intercrop</c:v>
                  </c:pt>
                </c:lvl>
                <c:lvl>
                  <c:pt idx="0">
                    <c:v>Cropping System</c:v>
                  </c:pt>
                </c:lvl>
              </c:multiLvlStrCache>
            </c:multiLvlStrRef>
          </c:cat>
          <c:val>
            <c:numRef>
              <c:f>Sheet1!$H$32:$H$38</c:f>
              <c:numCache>
                <c:formatCode>General</c:formatCode>
                <c:ptCount val="7"/>
                <c:pt idx="0">
                  <c:v>7.81</c:v>
                </c:pt>
                <c:pt idx="1">
                  <c:v>5.79</c:v>
                </c:pt>
                <c:pt idx="2">
                  <c:v>5.79</c:v>
                </c:pt>
                <c:pt idx="3">
                  <c:v>6.11</c:v>
                </c:pt>
                <c:pt idx="4">
                  <c:v>3.11</c:v>
                </c:pt>
                <c:pt idx="5">
                  <c:v>2.06</c:v>
                </c:pt>
                <c:pt idx="6">
                  <c:v>1.94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43523072"/>
        <c:axId val="45217408"/>
      </c:barChart>
      <c:catAx>
        <c:axId val="243523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17408"/>
        <c:crosses val="autoZero"/>
        <c:auto val="1"/>
        <c:lblAlgn val="ctr"/>
        <c:lblOffset val="100"/>
        <c:noMultiLvlLbl val="0"/>
      </c:catAx>
      <c:valAx>
        <c:axId val="45217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3523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'Msekera Storability'!$AJ$7</c:f>
              <c:strCache>
                <c:ptCount val="1"/>
                <c:pt idx="0">
                  <c:v>Markatable Root Yield(t/ha)</c:v>
                </c:pt>
              </c:strCache>
            </c:strRef>
          </c:tx>
          <c:spPr>
            <a:solidFill>
              <a:srgbClr val="9BBB59">
                <a:lumMod val="75000"/>
              </a:srgbClr>
            </a:solidFill>
            <a:ln>
              <a:noFill/>
            </a:ln>
            <a:effectLst/>
          </c:spPr>
          <c:invertIfNegative val="0"/>
          <c:cat>
            <c:multiLvlStrRef>
              <c:f>'Msekera Storability'!$AG$8:$AH$15</c:f>
              <c:multiLvlStrCache>
                <c:ptCount val="8"/>
                <c:lvl>
                  <c:pt idx="0">
                    <c:v>5 MAP</c:v>
                  </c:pt>
                  <c:pt idx="1">
                    <c:v>5 MAP</c:v>
                  </c:pt>
                  <c:pt idx="2">
                    <c:v>5 MAP</c:v>
                  </c:pt>
                  <c:pt idx="3">
                    <c:v>5 MAP</c:v>
                  </c:pt>
                  <c:pt idx="4">
                    <c:v>7 MAP</c:v>
                  </c:pt>
                  <c:pt idx="5">
                    <c:v>7 MAP</c:v>
                  </c:pt>
                  <c:pt idx="6">
                    <c:v>7 MAP</c:v>
                  </c:pt>
                  <c:pt idx="7">
                    <c:v>7 MAP</c:v>
                  </c:pt>
                </c:lvl>
                <c:lvl>
                  <c:pt idx="0">
                    <c:v>OLYMPIA </c:v>
                  </c:pt>
                  <c:pt idx="1">
                    <c:v>CHIWOKO</c:v>
                  </c:pt>
                  <c:pt idx="2">
                    <c:v>CHUMFWA</c:v>
                  </c:pt>
                  <c:pt idx="3">
                    <c:v>LOCAL</c:v>
                  </c:pt>
                  <c:pt idx="4">
                    <c:v>OLYMPIA</c:v>
                  </c:pt>
                  <c:pt idx="5">
                    <c:v>CHIWOKO</c:v>
                  </c:pt>
                  <c:pt idx="6">
                    <c:v>CHUMFWA</c:v>
                  </c:pt>
                  <c:pt idx="7">
                    <c:v>LOCAL</c:v>
                  </c:pt>
                </c:lvl>
              </c:multiLvlStrCache>
            </c:multiLvlStrRef>
          </c:cat>
          <c:val>
            <c:numRef>
              <c:f>'Msekera Storability'!$AJ$8:$AJ$15</c:f>
              <c:numCache>
                <c:formatCode>General</c:formatCode>
                <c:ptCount val="8"/>
                <c:pt idx="0">
                  <c:v>13.14</c:v>
                </c:pt>
                <c:pt idx="1">
                  <c:v>4.3899999999999997</c:v>
                </c:pt>
                <c:pt idx="2">
                  <c:v>4.6900000000000004</c:v>
                </c:pt>
                <c:pt idx="3">
                  <c:v>3.28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ser>
          <c:idx val="2"/>
          <c:order val="2"/>
          <c:tx>
            <c:strRef>
              <c:f>'Msekera Storability'!$AK$7</c:f>
              <c:strCache>
                <c:ptCount val="1"/>
                <c:pt idx="0">
                  <c:v>Weight_Non_Marketable_roots_t_ha</c:v>
                </c:pt>
              </c:strCache>
            </c:strRef>
          </c:tx>
          <c:spPr>
            <a:solidFill>
              <a:srgbClr val="C0504D">
                <a:lumMod val="75000"/>
              </a:srgbClr>
            </a:solidFill>
            <a:ln>
              <a:noFill/>
            </a:ln>
            <a:effectLst/>
          </c:spPr>
          <c:invertIfNegative val="0"/>
          <c:cat>
            <c:multiLvlStrRef>
              <c:f>'Msekera Storability'!$AG$8:$AH$15</c:f>
              <c:multiLvlStrCache>
                <c:ptCount val="8"/>
                <c:lvl>
                  <c:pt idx="0">
                    <c:v>5 MAP</c:v>
                  </c:pt>
                  <c:pt idx="1">
                    <c:v>5 MAP</c:v>
                  </c:pt>
                  <c:pt idx="2">
                    <c:v>5 MAP</c:v>
                  </c:pt>
                  <c:pt idx="3">
                    <c:v>5 MAP</c:v>
                  </c:pt>
                  <c:pt idx="4">
                    <c:v>7 MAP</c:v>
                  </c:pt>
                  <c:pt idx="5">
                    <c:v>7 MAP</c:v>
                  </c:pt>
                  <c:pt idx="6">
                    <c:v>7 MAP</c:v>
                  </c:pt>
                  <c:pt idx="7">
                    <c:v>7 MAP</c:v>
                  </c:pt>
                </c:lvl>
                <c:lvl>
                  <c:pt idx="0">
                    <c:v>OLYMPIA </c:v>
                  </c:pt>
                  <c:pt idx="1">
                    <c:v>CHIWOKO</c:v>
                  </c:pt>
                  <c:pt idx="2">
                    <c:v>CHUMFWA</c:v>
                  </c:pt>
                  <c:pt idx="3">
                    <c:v>LOCAL</c:v>
                  </c:pt>
                  <c:pt idx="4">
                    <c:v>OLYMPIA</c:v>
                  </c:pt>
                  <c:pt idx="5">
                    <c:v>CHIWOKO</c:v>
                  </c:pt>
                  <c:pt idx="6">
                    <c:v>CHUMFWA</c:v>
                  </c:pt>
                  <c:pt idx="7">
                    <c:v>LOCAL</c:v>
                  </c:pt>
                </c:lvl>
              </c:multiLvlStrCache>
            </c:multiLvlStrRef>
          </c:cat>
          <c:val>
            <c:numRef>
              <c:f>'Msekera Storability'!$AK$8:$AK$15</c:f>
              <c:numCache>
                <c:formatCode>General</c:formatCode>
                <c:ptCount val="8"/>
                <c:pt idx="0">
                  <c:v>1.86</c:v>
                </c:pt>
                <c:pt idx="1">
                  <c:v>0.97</c:v>
                </c:pt>
                <c:pt idx="2">
                  <c:v>1.1100000000000001</c:v>
                </c:pt>
                <c:pt idx="3">
                  <c:v>0.69</c:v>
                </c:pt>
                <c:pt idx="4">
                  <c:v>6.45</c:v>
                </c:pt>
                <c:pt idx="5">
                  <c:v>2.57</c:v>
                </c:pt>
                <c:pt idx="6">
                  <c:v>8.39</c:v>
                </c:pt>
                <c:pt idx="7">
                  <c:v>1.23</c:v>
                </c:pt>
              </c:numCache>
            </c:numRef>
          </c:val>
        </c:ser>
        <c:ser>
          <c:idx val="0"/>
          <c:order val="0"/>
          <c:tx>
            <c:strRef>
              <c:f>'Msekera Storability'!$AI$7</c:f>
              <c:strCache>
                <c:ptCount val="1"/>
                <c:pt idx="0">
                  <c:v>Total Yieldt/ha</c:v>
                </c:pt>
              </c:strCache>
            </c:strRef>
          </c:tx>
          <c:spPr>
            <a:solidFill>
              <a:srgbClr val="F79646"/>
            </a:solidFill>
            <a:ln>
              <a:noFill/>
            </a:ln>
            <a:effectLst/>
          </c:spPr>
          <c:invertIfNegative val="0"/>
          <c:cat>
            <c:multiLvlStrRef>
              <c:f>'Msekera Storability'!$AG$8:$AH$15</c:f>
              <c:multiLvlStrCache>
                <c:ptCount val="8"/>
                <c:lvl>
                  <c:pt idx="0">
                    <c:v>5 MAP</c:v>
                  </c:pt>
                  <c:pt idx="1">
                    <c:v>5 MAP</c:v>
                  </c:pt>
                  <c:pt idx="2">
                    <c:v>5 MAP</c:v>
                  </c:pt>
                  <c:pt idx="3">
                    <c:v>5 MAP</c:v>
                  </c:pt>
                  <c:pt idx="4">
                    <c:v>7 MAP</c:v>
                  </c:pt>
                  <c:pt idx="5">
                    <c:v>7 MAP</c:v>
                  </c:pt>
                  <c:pt idx="6">
                    <c:v>7 MAP</c:v>
                  </c:pt>
                  <c:pt idx="7">
                    <c:v>7 MAP</c:v>
                  </c:pt>
                </c:lvl>
                <c:lvl>
                  <c:pt idx="0">
                    <c:v>OLYMPIA </c:v>
                  </c:pt>
                  <c:pt idx="1">
                    <c:v>CHIWOKO</c:v>
                  </c:pt>
                  <c:pt idx="2">
                    <c:v>CHUMFWA</c:v>
                  </c:pt>
                  <c:pt idx="3">
                    <c:v>LOCAL</c:v>
                  </c:pt>
                  <c:pt idx="4">
                    <c:v>OLYMPIA</c:v>
                  </c:pt>
                  <c:pt idx="5">
                    <c:v>CHIWOKO</c:v>
                  </c:pt>
                  <c:pt idx="6">
                    <c:v>CHUMFWA</c:v>
                  </c:pt>
                  <c:pt idx="7">
                    <c:v>LOCAL</c:v>
                  </c:pt>
                </c:lvl>
              </c:multiLvlStrCache>
            </c:multiLvlStrRef>
          </c:cat>
          <c:val>
            <c:numRef>
              <c:f>'Msekera Storability'!$AI$8:$AI$15</c:f>
              <c:numCache>
                <c:formatCode>General</c:formatCode>
                <c:ptCount val="8"/>
                <c:pt idx="0">
                  <c:v>15</c:v>
                </c:pt>
                <c:pt idx="1">
                  <c:v>5.36</c:v>
                </c:pt>
                <c:pt idx="2">
                  <c:v>5.81</c:v>
                </c:pt>
                <c:pt idx="3">
                  <c:v>3.97</c:v>
                </c:pt>
                <c:pt idx="4">
                  <c:v>6.45</c:v>
                </c:pt>
                <c:pt idx="5">
                  <c:v>2.57</c:v>
                </c:pt>
                <c:pt idx="6">
                  <c:v>8.39</c:v>
                </c:pt>
                <c:pt idx="7">
                  <c:v>1.23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6254080"/>
        <c:axId val="115741184"/>
      </c:barChart>
      <c:catAx>
        <c:axId val="462540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Treatment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741184"/>
        <c:crosses val="autoZero"/>
        <c:auto val="1"/>
        <c:lblAlgn val="ctr"/>
        <c:lblOffset val="100"/>
        <c:noMultiLvlLbl val="0"/>
      </c:catAx>
      <c:valAx>
        <c:axId val="115741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Yield t/ha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254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5079B-168E-F440-A355-B4FDAC7C5283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15E650-B4C6-7B45-8448-B40E899105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934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5E650-B4C6-7B45-8448-B40E8991057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6265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Farmers</a:t>
            </a:r>
            <a:r>
              <a:rPr lang="en-US" baseline="0" dirty="0" smtClean="0"/>
              <a:t> may use high yielding and disease free vines, but the spacing will always betray them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5E650-B4C6-7B45-8448-B40E8991057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5334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Also worked</a:t>
            </a:r>
            <a:r>
              <a:rPr lang="en-US" baseline="0" dirty="0" smtClean="0"/>
              <a:t> with students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5E650-B4C6-7B45-8448-B40E8991057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4292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Farmers happy when they see cracks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5E650-B4C6-7B45-8448-B40E8991057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090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5E650-B4C6-7B45-8448-B40E8991057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201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5E650-B4C6-7B45-8448-B40E8991057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964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5E650-B4C6-7B45-8448-B40E8991057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141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5E650-B4C6-7B45-8448-B40E8991057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746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Reliable</a:t>
            </a:r>
            <a:r>
              <a:rPr lang="en-US" baseline="0" dirty="0" smtClean="0"/>
              <a:t> source of water – heavily selection of material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5E650-B4C6-7B45-8448-B40E8991057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746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5E650-B4C6-7B45-8448-B40E8991057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0291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5E650-B4C6-7B45-8448-B40E8991057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5889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5E650-B4C6-7B45-8448-B40E8991057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826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78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214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111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6112"/>
            <a:ext cx="8229600" cy="86868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725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93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6112"/>
            <a:ext cx="8229600" cy="86868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7254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7254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705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6112"/>
            <a:ext cx="8229600" cy="868680"/>
          </a:xfrm>
          <a:prstGeom prst="rect">
            <a:avLst/>
          </a:prstGeo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747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6112"/>
            <a:ext cx="8229600" cy="86868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682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9942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3021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6974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752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0" descr="fondeado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5775" y="3949700"/>
            <a:ext cx="3578225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16" descr="BANNER PPT SPHI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464425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3672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FF9900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FF9900"/>
          </a:solidFill>
          <a:latin typeface="Arial Black" pitchFamily="34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FF9900"/>
          </a:solidFill>
          <a:latin typeface="Arial Black" pitchFamily="34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FF9900"/>
          </a:solidFill>
          <a:latin typeface="Arial Black" pitchFamily="34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FF9900"/>
          </a:solidFill>
          <a:latin typeface="Arial Black" pitchFamily="34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FF9900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FF9900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FF9900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FF9900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 b="1">
          <a:solidFill>
            <a:srgbClr val="5F5F5F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5F5F5F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rgbClr val="5F5F5F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 b="1">
          <a:solidFill>
            <a:srgbClr val="5F5F5F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emf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7.jpeg"/><Relationship Id="rId5" Type="http://schemas.openxmlformats.org/officeDocument/2006/relationships/image" Target="../media/image5.png"/><Relationship Id="rId10" Type="http://schemas.openxmlformats.org/officeDocument/2006/relationships/image" Target="../media/image20.png"/><Relationship Id="rId4" Type="http://schemas.openxmlformats.org/officeDocument/2006/relationships/image" Target="../media/image15.pn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40678" y="1324613"/>
            <a:ext cx="91440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800" b="1" dirty="0" smtClean="0">
                <a:effectLst/>
                <a:latin typeface="Gill Sans MT" panose="020B05020201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Transforming Key Production Systems: Maize Mixed East and Southern Africa</a:t>
            </a:r>
            <a:endParaRPr lang="en-US" sz="3800" b="1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9597" y="2681507"/>
            <a:ext cx="8863725" cy="2164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3200" dirty="0" smtClean="0">
                <a:effectLst/>
                <a:latin typeface="Gill Sans MT" panose="020B05020201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 the Sub-project: </a:t>
            </a:r>
            <a:endParaRPr lang="en-US" sz="3200" dirty="0" smtClean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800"/>
              </a:spcAft>
            </a:pPr>
            <a:r>
              <a:rPr lang="en-US" sz="3200" b="1" dirty="0" smtClean="0">
                <a:effectLst/>
                <a:latin typeface="Gill Sans MT" panose="020B05020201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Africa RISING going to scale in the Eastern Province of Zambia—Theme 2 (Orange- Fleshed Sweetpotato)</a:t>
            </a:r>
            <a:endParaRPr lang="en-US" sz="32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81276" y="4941213"/>
            <a:ext cx="4696172" cy="12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805"/>
              </a:spcBef>
              <a:spcAft>
                <a:spcPts val="805"/>
              </a:spcAft>
            </a:pPr>
            <a:r>
              <a:rPr lang="en-US" sz="2400" b="1" kern="1800" dirty="0" smtClean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Annual Review and planning meeting, 30-31 August 2016, Lusaka, Zambia</a:t>
            </a:r>
            <a:endParaRPr lang="en-US" sz="2400" dirty="0">
              <a:solidFill>
                <a:schemeClr val="accent6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CIP Logo 0-65-100-0 12X12 (2)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0925" y="5321682"/>
            <a:ext cx="1583846" cy="1378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9525"/>
            <a:ext cx="7560154" cy="115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4295" y="-12090"/>
            <a:ext cx="1275563" cy="1413462"/>
          </a:xfrm>
          <a:prstGeom prst="rect">
            <a:avLst/>
          </a:prstGeom>
        </p:spPr>
      </p:pic>
      <p:pic>
        <p:nvPicPr>
          <p:cNvPr id="9" name="Picture 8" descr="Macintosh HD:private:var:folders:z3:dfg5j48x0cq25h2pfbxzhjbc0000gp:T:TemporaryItems:Africa RISING asset sticker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089" y="5105936"/>
            <a:ext cx="2990388" cy="14046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783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2" y="953001"/>
            <a:ext cx="9140337" cy="607611"/>
          </a:xfrm>
        </p:spPr>
        <p:txBody>
          <a:bodyPr/>
          <a:lstStyle/>
          <a:p>
            <a:r>
              <a:rPr lang="en-US" dirty="0" smtClean="0"/>
              <a:t>Variety development  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3662" y="4372084"/>
            <a:ext cx="583809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Participatory variety evaluation and preference tastes</a:t>
            </a:r>
          </a:p>
          <a:p>
            <a:endParaRPr lang="en-US" sz="1200" dirty="0" smtClean="0"/>
          </a:p>
          <a:p>
            <a:r>
              <a:rPr lang="en-US" sz="2200" b="1" dirty="0" smtClean="0">
                <a:solidFill>
                  <a:srgbClr val="00B050"/>
                </a:solidFill>
              </a:rPr>
              <a:t>25 PVS across districts were planted</a:t>
            </a:r>
          </a:p>
          <a:p>
            <a:endParaRPr lang="en-US" sz="1000" b="1" dirty="0">
              <a:solidFill>
                <a:srgbClr val="00B050"/>
              </a:solidFill>
            </a:endParaRPr>
          </a:p>
          <a:p>
            <a:r>
              <a:rPr lang="en-US" sz="22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Candidate 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variety (NC 09-350MUSG), (ZAMBEZI/2), (15/2) and, (EXCEL 8) </a:t>
            </a:r>
            <a:r>
              <a:rPr lang="en-US" sz="2200" b="1" dirty="0" smtClean="0">
                <a:solidFill>
                  <a:srgbClr val="00B050"/>
                </a:solidFill>
              </a:rPr>
              <a:t>elite genotypes identified</a:t>
            </a:r>
            <a:endParaRPr lang="en-US" sz="2200" b="1" dirty="0">
              <a:solidFill>
                <a:srgbClr val="00B05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015" y="1560613"/>
            <a:ext cx="4097216" cy="28003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0060" y="1513599"/>
            <a:ext cx="3653939" cy="30830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0060" y="4549676"/>
            <a:ext cx="3653939" cy="2252022"/>
          </a:xfrm>
          <a:prstGeom prst="rect">
            <a:avLst/>
          </a:prstGeom>
        </p:spPr>
      </p:pic>
      <p:pic>
        <p:nvPicPr>
          <p:cNvPr id="10" name="Picture 9" descr="Macintosh HD:private:var:folders:z3:dfg5j48x0cq25h2pfbxzhjbc0000gp:T:TemporaryItems:Logo GROW and  EAT OFSP new sep 2014[1]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2487" y="0"/>
            <a:ext cx="1428750" cy="152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74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31282"/>
            <a:ext cx="9144000" cy="528242"/>
          </a:xfrm>
        </p:spPr>
        <p:txBody>
          <a:bodyPr/>
          <a:lstStyle/>
          <a:p>
            <a:r>
              <a:rPr lang="en-US" sz="2800" b="1" dirty="0"/>
              <a:t>Table 1: OFSP Mean </a:t>
            </a:r>
            <a:r>
              <a:rPr lang="en-US" sz="2800" b="1" dirty="0" smtClean="0"/>
              <a:t>Root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7" name="Picture 6" descr="Macintosh HD:private:var:folders:z3:dfg5j48x0cq25h2pfbxzhjbc0000gp:T:TemporaryItems:Logo GROW and  EAT OFSP new sep 2014[1]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2487" y="0"/>
            <a:ext cx="1428750" cy="1524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605994"/>
              </p:ext>
            </p:extLst>
          </p:nvPr>
        </p:nvGraphicFramePr>
        <p:xfrm>
          <a:off x="0" y="1459526"/>
          <a:ext cx="9144000" cy="53511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38954"/>
                <a:gridCol w="3185070"/>
                <a:gridCol w="2019976"/>
              </a:tblGrid>
              <a:tr h="3095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Germplasm -  Ranked Order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 Mean Yield t/ha)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 COMPARISON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5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(MUSG 0616-161/27)        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25.89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5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(MUSG 0614-24/32)            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24.33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AB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5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4E8250"/>
                          </a:solidFill>
                          <a:effectLst/>
                        </a:rPr>
                        <a:t>(OLYMPIA CHECK)             </a:t>
                      </a:r>
                      <a:endParaRPr lang="en-US" sz="1800" b="1">
                        <a:solidFill>
                          <a:srgbClr val="4E82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4E8250"/>
                          </a:solidFill>
                          <a:effectLst/>
                        </a:rPr>
                        <a:t>22.56</a:t>
                      </a:r>
                      <a:endParaRPr lang="en-US" sz="1800" b="1">
                        <a:solidFill>
                          <a:srgbClr val="4E82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4E8250"/>
                          </a:solidFill>
                          <a:effectLst/>
                        </a:rPr>
                        <a:t>ABC</a:t>
                      </a:r>
                      <a:endParaRPr lang="en-US" sz="1800" b="1" dirty="0">
                        <a:solidFill>
                          <a:srgbClr val="4E82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5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(MUSG 0614-24/15)        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22.5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ABC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5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(NC 09-350MUSG)           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21.78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ABC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5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(MUSG 0616-161/11)        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20.72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ABCD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5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(EXEL 8)                                 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18.94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BCD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5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(MANSA RED)                     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17.17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CDE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5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(ZAMBEZI/2)                      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17.11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CDE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5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4E8250"/>
                          </a:solidFill>
                          <a:effectLst/>
                        </a:rPr>
                        <a:t>(CHUMFWA CHECK)       </a:t>
                      </a:r>
                      <a:endParaRPr lang="en-US" sz="1800" b="1">
                        <a:solidFill>
                          <a:srgbClr val="4E82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4E8250"/>
                          </a:solidFill>
                          <a:effectLst/>
                        </a:rPr>
                        <a:t>16.11</a:t>
                      </a:r>
                      <a:endParaRPr lang="en-US" sz="1800" b="1" dirty="0">
                        <a:solidFill>
                          <a:srgbClr val="4E82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4E8250"/>
                          </a:solidFill>
                          <a:effectLst/>
                        </a:rPr>
                        <a:t>CDE</a:t>
                      </a:r>
                      <a:endParaRPr lang="en-US" sz="1800" b="1" dirty="0">
                        <a:solidFill>
                          <a:srgbClr val="4E82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5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  <a:effectLst/>
                        </a:rPr>
                        <a:t>(15/2)                                     </a:t>
                      </a:r>
                      <a:endParaRPr lang="en-US" sz="1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14.28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DE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5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(L6 KANYASI)                   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11.11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5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(NC 09-359 MUSG)           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10.61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5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LSD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6.77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095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Grand Mean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18.70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095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Coefficient of Variation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21.49%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458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55187"/>
            <a:ext cx="9144000" cy="574659"/>
          </a:xfrm>
        </p:spPr>
        <p:txBody>
          <a:bodyPr/>
          <a:lstStyle/>
          <a:p>
            <a:r>
              <a:rPr lang="en-GB" b="1" dirty="0"/>
              <a:t>Table 2: </a:t>
            </a:r>
            <a:r>
              <a:rPr lang="en-GB" b="1" dirty="0" smtClean="0"/>
              <a:t>Quality Characteristics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902926"/>
              </p:ext>
            </p:extLst>
          </p:nvPr>
        </p:nvGraphicFramePr>
        <p:xfrm>
          <a:off x="1" y="1565023"/>
          <a:ext cx="9144000" cy="52929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7551"/>
                <a:gridCol w="2126976"/>
                <a:gridCol w="1209984"/>
                <a:gridCol w="1363598"/>
                <a:gridCol w="1308843"/>
                <a:gridCol w="1233223"/>
                <a:gridCol w="1033825"/>
              </a:tblGrid>
              <a:tr h="41372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Plot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Genotype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+mn-ea"/>
                        </a:rPr>
                        <a:t>%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+mn-ea"/>
                        </a:rPr>
                        <a:t> DM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Fiber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Sugars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Starch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Taste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17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NC 09-359 MUSG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39.5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No Fibers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Moderate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Moderate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Av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17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L6-KANYASI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38.85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 Fibers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Sugary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Moderate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Av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17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en-US" sz="1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  <a:effectLst/>
                        </a:rPr>
                        <a:t>ZAMBEZI/2</a:t>
                      </a:r>
                      <a:endParaRPr lang="en-US" sz="1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  <a:effectLst/>
                        </a:rPr>
                        <a:t>38.35</a:t>
                      </a:r>
                      <a:endParaRPr lang="en-US" sz="1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No Fibers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</a:rPr>
                        <a:t>V. 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Sugary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</a:rPr>
                        <a:t>V 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Starchy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</a:rPr>
                        <a:t>Ex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17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7030A0"/>
                          </a:solidFill>
                          <a:effectLst/>
                        </a:rPr>
                        <a:t>4</a:t>
                      </a:r>
                      <a:endParaRPr lang="en-US" sz="1800" b="1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7030A0"/>
                          </a:solidFill>
                          <a:effectLst/>
                        </a:rPr>
                        <a:t>CHUMFWA</a:t>
                      </a:r>
                      <a:endParaRPr lang="en-US" sz="1800" b="1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7030A0"/>
                          </a:solidFill>
                          <a:effectLst/>
                        </a:rPr>
                        <a:t>37.75</a:t>
                      </a:r>
                      <a:endParaRPr lang="en-US" sz="1800" b="1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7030A0"/>
                          </a:solidFill>
                          <a:effectLst/>
                        </a:rPr>
                        <a:t>No Fibers</a:t>
                      </a:r>
                      <a:endParaRPr lang="en-US" sz="1800" b="1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7030A0"/>
                          </a:solidFill>
                          <a:effectLst/>
                        </a:rPr>
                        <a:t>V </a:t>
                      </a:r>
                      <a:r>
                        <a:rPr lang="en-US" sz="1800" b="1" dirty="0">
                          <a:solidFill>
                            <a:srgbClr val="7030A0"/>
                          </a:solidFill>
                          <a:effectLst/>
                        </a:rPr>
                        <a:t>Sugary</a:t>
                      </a:r>
                      <a:endParaRPr lang="en-US" sz="1800" b="1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7030A0"/>
                          </a:solidFill>
                          <a:effectLst/>
                        </a:rPr>
                        <a:t>Moderate</a:t>
                      </a:r>
                      <a:endParaRPr lang="en-US" sz="1800" b="1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</a:rPr>
                        <a:t>Ex</a:t>
                      </a:r>
                      <a:endParaRPr lang="en-US" sz="1800" b="1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17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MUSG 0614-24/32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34.85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 Fibers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V </a:t>
                      </a:r>
                      <a:r>
                        <a:rPr lang="en-US" sz="1800" dirty="0">
                          <a:effectLst/>
                        </a:rPr>
                        <a:t>Sugary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Moderate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+mn-ea"/>
                        </a:rPr>
                        <a:t>Ex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33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MANSA RED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33.9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 Fibers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Moderate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little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Good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867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MUSG 0616-161/27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32.85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Few Fibers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V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r>
                        <a:rPr lang="en-US" sz="1800" dirty="0" smtClean="0">
                          <a:effectLst/>
                        </a:rPr>
                        <a:t>Sugary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Moderate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Good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17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0000"/>
                          </a:solidFill>
                          <a:effectLst/>
                        </a:rPr>
                        <a:t>8</a:t>
                      </a:r>
                      <a:endParaRPr lang="en-US" sz="18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0000"/>
                          </a:solidFill>
                          <a:effectLst/>
                        </a:rPr>
                        <a:t>15/2</a:t>
                      </a:r>
                      <a:endParaRPr lang="en-US" sz="18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0000"/>
                          </a:solidFill>
                          <a:effectLst/>
                        </a:rPr>
                        <a:t>32.3</a:t>
                      </a:r>
                      <a:endParaRPr lang="en-US" sz="18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0000"/>
                          </a:solidFill>
                          <a:effectLst/>
                        </a:rPr>
                        <a:t>No Fibers</a:t>
                      </a:r>
                      <a:endParaRPr lang="en-US" sz="18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V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Sugary</a:t>
                      </a:r>
                      <a:endParaRPr lang="en-US" sz="1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0000"/>
                          </a:solidFill>
                          <a:effectLst/>
                        </a:rPr>
                        <a:t>Moderate</a:t>
                      </a:r>
                      <a:endParaRPr lang="en-US" sz="18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Av</a:t>
                      </a:r>
                      <a:endParaRPr lang="en-US" sz="1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867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MUSG 0616-161/11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32.2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 Fibers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V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r>
                        <a:rPr lang="en-US" sz="1800" dirty="0" smtClean="0">
                          <a:effectLst/>
                        </a:rPr>
                        <a:t>Sugary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Moderate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Ex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33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7030A0"/>
                          </a:solidFill>
                          <a:effectLst/>
                        </a:rPr>
                        <a:t>2</a:t>
                      </a:r>
                      <a:endParaRPr lang="en-US" sz="1800" b="1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7030A0"/>
                          </a:solidFill>
                          <a:effectLst/>
                        </a:rPr>
                        <a:t>OLYMPIA</a:t>
                      </a:r>
                      <a:endParaRPr lang="en-US" sz="1800" b="1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7030A0"/>
                          </a:solidFill>
                          <a:effectLst/>
                        </a:rPr>
                        <a:t>31.85</a:t>
                      </a:r>
                      <a:endParaRPr lang="en-US" sz="1800" b="1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7030A0"/>
                          </a:solidFill>
                          <a:effectLst/>
                        </a:rPr>
                        <a:t>No Fibers</a:t>
                      </a:r>
                      <a:endParaRPr lang="en-US" sz="1800" b="1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7030A0"/>
                          </a:solidFill>
                          <a:effectLst/>
                        </a:rPr>
                        <a:t>V</a:t>
                      </a:r>
                      <a:r>
                        <a:rPr lang="en-US" sz="1800" b="1" baseline="0" dirty="0" smtClean="0">
                          <a:solidFill>
                            <a:srgbClr val="7030A0"/>
                          </a:solidFill>
                          <a:effectLst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7030A0"/>
                          </a:solidFill>
                          <a:effectLst/>
                        </a:rPr>
                        <a:t>Sugary</a:t>
                      </a:r>
                      <a:endParaRPr lang="en-US" sz="1800" b="1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7030A0"/>
                          </a:solidFill>
                          <a:effectLst/>
                        </a:rPr>
                        <a:t>Moderate</a:t>
                      </a:r>
                      <a:endParaRPr lang="en-US" sz="1800" b="1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7030A0"/>
                          </a:solidFill>
                          <a:effectLst/>
                        </a:rPr>
                        <a:t>Good</a:t>
                      </a:r>
                      <a:endParaRPr lang="en-US" sz="1800" b="1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33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  <a:effectLst/>
                        </a:rPr>
                        <a:t>13</a:t>
                      </a:r>
                      <a:endParaRPr lang="en-US" sz="1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  <a:effectLst/>
                        </a:rPr>
                        <a:t>NC 09-350 MUSG</a:t>
                      </a:r>
                      <a:endParaRPr lang="en-US" sz="1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  <a:effectLst/>
                        </a:rPr>
                        <a:t>30.9</a:t>
                      </a:r>
                      <a:endParaRPr lang="en-US" sz="1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  <a:effectLst/>
                        </a:rPr>
                        <a:t>No Fibers</a:t>
                      </a:r>
                      <a:endParaRPr lang="en-US" sz="1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  <a:effectLst/>
                        </a:rPr>
                        <a:t>Moderate</a:t>
                      </a:r>
                      <a:endParaRPr lang="en-US" sz="1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  <a:effectLst/>
                        </a:rPr>
                        <a:t>Moderate</a:t>
                      </a:r>
                      <a:endParaRPr lang="en-US" sz="1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</a:rPr>
                        <a:t>Good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33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  <a:effectLst/>
                        </a:rPr>
                        <a:t>12</a:t>
                      </a:r>
                      <a:endParaRPr lang="en-US" sz="1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  <a:effectLst/>
                        </a:rPr>
                        <a:t>EXCEL 8</a:t>
                      </a:r>
                      <a:endParaRPr lang="en-US" sz="1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  <a:effectLst/>
                        </a:rPr>
                        <a:t>26.8</a:t>
                      </a:r>
                      <a:endParaRPr lang="en-US" sz="1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  <a:effectLst/>
                        </a:rPr>
                        <a:t>No Fibers</a:t>
                      </a:r>
                      <a:endParaRPr lang="en-US" sz="1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</a:rPr>
                        <a:t>V 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Sugary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  <a:effectLst/>
                        </a:rPr>
                        <a:t>Moderate</a:t>
                      </a:r>
                      <a:endParaRPr lang="en-US" sz="1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</a:rPr>
                        <a:t>Good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17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MUSG 0614-24/15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20.05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 Fibers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Bland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 Starch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Av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4" descr="Macintosh HD:private:var:folders:z3:dfg5j48x0cq25h2pfbxzhjbc0000gp:T:TemporaryItems:Logo GROW and  EAT OFSP new sep 2014[1]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2487" y="0"/>
            <a:ext cx="1428750" cy="152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289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65521"/>
            <a:ext cx="9144000" cy="614605"/>
          </a:xfrm>
        </p:spPr>
        <p:txBody>
          <a:bodyPr/>
          <a:lstStyle/>
          <a:p>
            <a:r>
              <a:rPr lang="en-US" dirty="0" smtClean="0"/>
              <a:t>Technology for validation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830" y="2128780"/>
            <a:ext cx="4322755" cy="3469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0646" y="1514174"/>
            <a:ext cx="4797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Intercropping maize with OFSP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830" y="5783669"/>
            <a:ext cx="32500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CC0099"/>
                </a:solidFill>
              </a:rPr>
              <a:t>Labour saving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CC0099"/>
                </a:solidFill>
              </a:rPr>
              <a:t>Weevil control</a:t>
            </a:r>
          </a:p>
        </p:txBody>
      </p:sp>
      <p:pic>
        <p:nvPicPr>
          <p:cNvPr id="8" name="Picture 7" descr="Macintosh HD:private:var:folders:z3:dfg5j48x0cq25h2pfbxzhjbc0000gp:T:TemporaryItems:Logo GROW and  EAT OFSP new sep 2014[1]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2487" y="0"/>
            <a:ext cx="1428750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5521569" y="2128780"/>
            <a:ext cx="37982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</a:rPr>
              <a:t>Storage Trials</a:t>
            </a:r>
          </a:p>
          <a:p>
            <a:endParaRPr lang="en-US" sz="2400" dirty="0"/>
          </a:p>
          <a:p>
            <a:r>
              <a:rPr lang="en-US" sz="2400" dirty="0" smtClean="0"/>
              <a:t>In ground storage experiment to prolong consumption and marketing period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8049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67754" y="1512277"/>
            <a:ext cx="3376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Maize sweetpotato intercrop</a:t>
            </a:r>
            <a:endParaRPr lang="en-US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434321250"/>
              </p:ext>
            </p:extLst>
          </p:nvPr>
        </p:nvGraphicFramePr>
        <p:xfrm>
          <a:off x="1" y="1234294"/>
          <a:ext cx="9144000" cy="56237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Picture 8" descr="Macintosh HD:private:var:folders:z3:dfg5j48x0cq25h2pfbxzhjbc0000gp:T:TemporaryItems:Logo GROW and  EAT OFSP new sep 2014[1]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2487" y="0"/>
            <a:ext cx="1428750" cy="152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182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Sweetpotato in ground storage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489334797"/>
              </p:ext>
            </p:extLst>
          </p:nvPr>
        </p:nvGraphicFramePr>
        <p:xfrm>
          <a:off x="191720" y="1764792"/>
          <a:ext cx="8952280" cy="4794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3610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8260" y="1703184"/>
            <a:ext cx="888023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30 demo plots in Lundazi, Chipata, Katete and Petauke- ZARI in partnership with District and camp officers </a:t>
            </a:r>
          </a:p>
          <a:p>
            <a:endParaRPr lang="en-US" sz="2400" dirty="0"/>
          </a:p>
          <a:p>
            <a:r>
              <a:rPr lang="en-US" sz="2400" b="1" dirty="0" smtClean="0">
                <a:solidFill>
                  <a:srgbClr val="00B050"/>
                </a:solidFill>
              </a:rPr>
              <a:t>17 school demos, of which 8 were Mary’s Meals in Chipata</a:t>
            </a:r>
          </a:p>
          <a:p>
            <a:endParaRPr lang="en-US" sz="2400" b="1" dirty="0">
              <a:solidFill>
                <a:srgbClr val="00B050"/>
              </a:solidFill>
            </a:endParaRPr>
          </a:p>
          <a:p>
            <a:r>
              <a:rPr lang="en-US" sz="2400" b="1" dirty="0" smtClean="0">
                <a:solidFill>
                  <a:srgbClr val="00B050"/>
                </a:solidFill>
              </a:rPr>
              <a:t>Through school demos, a total of 3610 pupils (1874 boys, 1736 girls) were reached with nutritional messages of OFSP from 8 Mary’s Meals schools</a:t>
            </a:r>
          </a:p>
          <a:p>
            <a:endParaRPr lang="en-US" sz="2400" b="1" dirty="0">
              <a:solidFill>
                <a:srgbClr val="00B050"/>
              </a:solidFill>
            </a:endParaRPr>
          </a:p>
          <a:p>
            <a:r>
              <a:rPr lang="en-US" sz="2400" b="1" dirty="0" smtClean="0">
                <a:solidFill>
                  <a:srgbClr val="00B050"/>
                </a:solidFill>
              </a:rPr>
              <a:t>OFSP on the agenda for Home Grown Food Stuffs for schools</a:t>
            </a:r>
          </a:p>
          <a:p>
            <a:endParaRPr lang="en-US" sz="2400" dirty="0"/>
          </a:p>
          <a:p>
            <a:r>
              <a:rPr lang="en-US" sz="2400" dirty="0" smtClean="0"/>
              <a:t>19 radio programs on Radio Breeze</a:t>
            </a:r>
          </a:p>
        </p:txBody>
      </p:sp>
      <p:pic>
        <p:nvPicPr>
          <p:cNvPr id="8" name="Picture 7" descr="Macintosh HD:private:var:folders:z3:dfg5j48x0cq25h2pfbxzhjbc0000gp:T:TemporaryItems:Logo GROW and  EAT OFSP new sep 2014[1]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2487" y="0"/>
            <a:ext cx="1428750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166" y="1001622"/>
            <a:ext cx="8229600" cy="522378"/>
          </a:xfrm>
        </p:spPr>
        <p:txBody>
          <a:bodyPr/>
          <a:lstStyle/>
          <a:p>
            <a:r>
              <a:rPr lang="en-US" dirty="0" smtClean="0"/>
              <a:t>Nutritional knowledge dissemination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64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58452"/>
            <a:ext cx="9144000" cy="5299548"/>
          </a:xfrm>
          <a:prstGeom prst="rect">
            <a:avLst/>
          </a:prstGeom>
        </p:spPr>
      </p:pic>
      <p:pic>
        <p:nvPicPr>
          <p:cNvPr id="14" name="Picture 13" descr="Macintosh HD:private:var:folders:z3:dfg5j48x0cq25h2pfbxzhjbc0000gp:T:TemporaryItems:Logo GROW and  EAT OFSP new sep 2014[1]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2487" y="0"/>
            <a:ext cx="1428750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0" y="1012626"/>
            <a:ext cx="9144000" cy="510657"/>
          </a:xfrm>
        </p:spPr>
        <p:txBody>
          <a:bodyPr/>
          <a:lstStyle/>
          <a:p>
            <a:r>
              <a:rPr lang="en-US" sz="2800" dirty="0" smtClean="0"/>
              <a:t>Nutritional knowledge dissemination …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5252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94692"/>
            <a:ext cx="9144000" cy="5363308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896112"/>
            <a:ext cx="9144000" cy="868680"/>
          </a:xfrm>
        </p:spPr>
        <p:txBody>
          <a:bodyPr/>
          <a:lstStyle/>
          <a:p>
            <a:r>
              <a:rPr lang="en-US" sz="2800" dirty="0" smtClean="0"/>
              <a:t>Vine marketing promotion</a:t>
            </a:r>
            <a:endParaRPr lang="en-US" sz="2800" dirty="0"/>
          </a:p>
        </p:txBody>
      </p:sp>
      <p:pic>
        <p:nvPicPr>
          <p:cNvPr id="10" name="Picture 9" descr="Macintosh HD:private:var:folders:z3:dfg5j48x0cq25h2pfbxzhjbc0000gp:T:TemporaryItems:Logo GROW and  EAT OFSP new sep 2014[1]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2487" y="0"/>
            <a:ext cx="1428750" cy="14946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776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908047" y="5621917"/>
            <a:ext cx="418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*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58452"/>
            <a:ext cx="9144000" cy="5046785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896112"/>
            <a:ext cx="9144000" cy="868680"/>
          </a:xfrm>
        </p:spPr>
        <p:txBody>
          <a:bodyPr/>
          <a:lstStyle/>
          <a:p>
            <a:r>
              <a:rPr lang="en-US" sz="2800" dirty="0" smtClean="0"/>
              <a:t>Vine and root marketing promotion</a:t>
            </a:r>
            <a:endParaRPr lang="en-US" sz="2800" dirty="0"/>
          </a:p>
        </p:txBody>
      </p:sp>
      <p:pic>
        <p:nvPicPr>
          <p:cNvPr id="12" name="Picture 11" descr="Macintosh HD:private:var:folders:z3:dfg5j48x0cq25h2pfbxzhjbc0000gp:T:TemporaryItems:Logo GROW and  EAT OFSP new sep 2014[1]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2487" y="0"/>
            <a:ext cx="1428750" cy="152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313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18" y="1103301"/>
            <a:ext cx="9077282" cy="121787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OFSP-going to scale with</a:t>
            </a:r>
            <a:r>
              <a:rPr lang="en-US" sz="2400" b="1" dirty="0" smtClean="0"/>
              <a:t> </a:t>
            </a:r>
            <a:r>
              <a:rPr lang="en-US" sz="2400" b="1" dirty="0"/>
              <a:t>the integration of agriculture nutrition-marketing approaches for addressing Vitamin A Deficiency (VAD) using orange-fleshed sweetpotato </a:t>
            </a:r>
            <a:r>
              <a:rPr lang="en-US" sz="2400" b="1" dirty="0" smtClean="0"/>
              <a:t> to build </a:t>
            </a:r>
            <a:r>
              <a:rPr lang="en-US" sz="2400" b="1" dirty="0"/>
              <a:t>capacity among partners to contribute towards an overall goal of improving diet diversity, increasing vitamin A intakes, and reducing food insecurity in </a:t>
            </a:r>
            <a:r>
              <a:rPr lang="en-US" sz="2400" b="1" dirty="0" smtClean="0"/>
              <a:t>EP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19247" y="3905338"/>
            <a:ext cx="46247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19188" algn="l"/>
              </a:tabLst>
            </a:pPr>
            <a:r>
              <a:rPr lang="en-US" altLang="en-US" sz="2400" b="1" dirty="0">
                <a:solidFill>
                  <a:srgbClr val="C00000"/>
                </a:solidFill>
              </a:rPr>
              <a:t>Sweetpotato varieties traditionally grown and consumed in Zambia are white fleshed and lack beta carotene 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6718" y="3856480"/>
            <a:ext cx="4096700" cy="104188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rgbClr val="5F5F5F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rgbClr val="5F5F5F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rgbClr val="5F5F5F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rgbClr val="5F5F5F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 b="1">
                <a:solidFill>
                  <a:srgbClr val="5F5F5F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400" b="1">
                <a:solidFill>
                  <a:srgbClr val="5F5F5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400" b="1">
                <a:solidFill>
                  <a:srgbClr val="5F5F5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400" b="1">
                <a:solidFill>
                  <a:srgbClr val="5F5F5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400" b="1">
                <a:solidFill>
                  <a:srgbClr val="5F5F5F"/>
                </a:solidFill>
                <a:latin typeface="+mn-lt"/>
              </a:defRPr>
            </a:lvl9pPr>
          </a:lstStyle>
          <a:p>
            <a:pPr marL="0" indent="0" defTabSz="685800"/>
            <a:r>
              <a:rPr lang="en-GB" sz="2400" dirty="0">
                <a:solidFill>
                  <a:srgbClr val="481F67"/>
                </a:solidFill>
              </a:rPr>
              <a:t>Vitamin A deficiency (VAD) is prevalent in Zambia  especially in children under 5. </a:t>
            </a:r>
            <a:endParaRPr lang="en-US" sz="2400" kern="0" dirty="0">
              <a:solidFill>
                <a:srgbClr val="481F6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718" y="5713141"/>
            <a:ext cx="90772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Zambian </a:t>
            </a:r>
            <a:r>
              <a:rPr lang="en-US" sz="2400" b="1" dirty="0">
                <a:solidFill>
                  <a:srgbClr val="00B050"/>
                </a:solidFill>
              </a:rPr>
              <a:t>Government released 5 OFSP varieties that need to be disseminated to farmers for contribution to food and nutrition security and incomes  </a:t>
            </a:r>
          </a:p>
        </p:txBody>
      </p:sp>
      <p:pic>
        <p:nvPicPr>
          <p:cNvPr id="10" name="Picture 9" descr="Macintosh HD:private:var:folders:z3:dfg5j48x0cq25h2pfbxzhjbc0000gp:T:TemporaryItems:Logo GROW and  EAT OFSP new sep 2014[1]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2487" y="0"/>
            <a:ext cx="1428750" cy="152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057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1015" y="1837282"/>
            <a:ext cx="314764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SAIOMA trained 53 farmers on vine marketing</a:t>
            </a:r>
          </a:p>
          <a:p>
            <a:endParaRPr lang="en-US" sz="2400" dirty="0"/>
          </a:p>
          <a:p>
            <a:r>
              <a:rPr lang="en-US" sz="2400" dirty="0" smtClean="0"/>
              <a:t>Clustered these into  21 clusters</a:t>
            </a:r>
          </a:p>
          <a:p>
            <a:endParaRPr lang="en-US" sz="2400" dirty="0"/>
          </a:p>
        </p:txBody>
      </p:sp>
      <p:pic>
        <p:nvPicPr>
          <p:cNvPr id="10" name="Picture 9" descr="C:\Users\Chali\AppData\Local\Microsoft\Windows\Temporary Internet Files\Content.Word\WP_20160421_00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1" y="1620326"/>
            <a:ext cx="5943599" cy="413238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4097216" y="5653615"/>
            <a:ext cx="39389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DVMs and an agro dealer in </a:t>
            </a:r>
            <a:r>
              <a:rPr lang="en-US" sz="2400" b="1" i="1" dirty="0" err="1"/>
              <a:t>Chilingondi</a:t>
            </a:r>
            <a:r>
              <a:rPr lang="en-US" sz="2400" b="1" i="1" dirty="0"/>
              <a:t> in Katete.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52756" y="5231528"/>
            <a:ext cx="33059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7 </a:t>
            </a:r>
            <a:r>
              <a:rPr lang="en-US" sz="2400" b="1" dirty="0">
                <a:solidFill>
                  <a:srgbClr val="00B050"/>
                </a:solidFill>
              </a:rPr>
              <a:t>OFSP growers </a:t>
            </a:r>
            <a:r>
              <a:rPr lang="en-US" sz="2400" b="1" dirty="0" smtClean="0">
                <a:solidFill>
                  <a:srgbClr val="00B050"/>
                </a:solidFill>
              </a:rPr>
              <a:t>in </a:t>
            </a:r>
            <a:r>
              <a:rPr lang="en-US" sz="2400" b="1" dirty="0">
                <a:solidFill>
                  <a:srgbClr val="00B050"/>
                </a:solidFill>
              </a:rPr>
              <a:t>Katete </a:t>
            </a:r>
            <a:r>
              <a:rPr lang="en-US" sz="2400" b="1" dirty="0" smtClean="0">
                <a:solidFill>
                  <a:srgbClr val="00B050"/>
                </a:solidFill>
              </a:rPr>
              <a:t>and Lundazi linked </a:t>
            </a:r>
            <a:r>
              <a:rPr lang="en-US" sz="2400" b="1" dirty="0">
                <a:solidFill>
                  <a:srgbClr val="00B050"/>
                </a:solidFill>
              </a:rPr>
              <a:t>up for marketing</a:t>
            </a:r>
          </a:p>
        </p:txBody>
      </p:sp>
      <p:pic>
        <p:nvPicPr>
          <p:cNvPr id="13" name="Picture 12" descr="Macintosh HD:private:var:folders:z3:dfg5j48x0cq25h2pfbxzhjbc0000gp:T:TemporaryItems:Logo GROW and  EAT OFSP new sep 2014[1]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2487" y="0"/>
            <a:ext cx="1428750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896112"/>
            <a:ext cx="9144000" cy="868680"/>
          </a:xfrm>
        </p:spPr>
        <p:txBody>
          <a:bodyPr/>
          <a:lstStyle/>
          <a:p>
            <a:r>
              <a:rPr lang="en-US" sz="2800" b="1" dirty="0"/>
              <a:t>Linking of farmers to markets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989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Visits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7107" y="3840817"/>
            <a:ext cx="2728210" cy="281209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9461" y="2011717"/>
            <a:ext cx="2522095" cy="26832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391" y="1843078"/>
            <a:ext cx="2871553" cy="3020518"/>
          </a:xfrm>
          <a:prstGeom prst="rect">
            <a:avLst/>
          </a:prstGeom>
        </p:spPr>
      </p:pic>
      <p:pic>
        <p:nvPicPr>
          <p:cNvPr id="7" name="Picture 6" descr="Macintosh HD:private:var:folders:z3:dfg5j48x0cq25h2pfbxzhjbc0000gp:T:TemporaryItems:Logo GROW and  EAT OFSP new sep 2014[1]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2487" y="0"/>
            <a:ext cx="1428750" cy="152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35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62" y="896112"/>
            <a:ext cx="8229600" cy="868680"/>
          </a:xfrm>
        </p:spPr>
        <p:txBody>
          <a:bodyPr/>
          <a:lstStyle/>
          <a:p>
            <a:r>
              <a:rPr lang="en-US" dirty="0" smtClean="0"/>
              <a:t>Summary of activities and targets</a:t>
            </a:r>
            <a:endParaRPr lang="en-US" dirty="0"/>
          </a:p>
        </p:txBody>
      </p:sp>
      <p:pic>
        <p:nvPicPr>
          <p:cNvPr id="4" name="Picture 3" descr="Macintosh HD:private:var:folders:z3:dfg5j48x0cq25h2pfbxzhjbc0000gp:T:TemporaryItems:Logo GROW and  EAT OFSP new sep 2014[1]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2487" y="0"/>
            <a:ext cx="1428750" cy="1524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214230"/>
              </p:ext>
            </p:extLst>
          </p:nvPr>
        </p:nvGraphicFramePr>
        <p:xfrm>
          <a:off x="67261" y="1523998"/>
          <a:ext cx="9076738" cy="53340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88244"/>
                <a:gridCol w="1199491"/>
                <a:gridCol w="1289003"/>
              </a:tblGrid>
              <a:tr h="4151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2.1a Support for production of breeder/foundation seeds (vines)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600" u="none" strike="noStrike" dirty="0">
                          <a:effectLst/>
                        </a:rPr>
                        <a:t>  </a:t>
                      </a:r>
                      <a:r>
                        <a:rPr lang="en-US" sz="1600" u="none" strike="noStrike" dirty="0" smtClean="0">
                          <a:effectLst/>
                        </a:rPr>
                        <a:t>1000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smtClean="0">
                          <a:effectLst/>
                        </a:rPr>
                        <a:t>887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</a:tr>
              <a:tr h="4151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2.1b Recruit and train vine multipliers and partners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220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214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</a:tr>
              <a:tr h="4151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2.1c Support the multiplication of vines by vine multipliers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12500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8795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</a:tr>
              <a:tr h="6167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2.1d </a:t>
                      </a:r>
                      <a:r>
                        <a:rPr lang="en-US" sz="1600" u="none" strike="noStrike" dirty="0" smtClean="0">
                          <a:effectLst/>
                        </a:rPr>
                        <a:t>OFSP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vine d</a:t>
                      </a:r>
                      <a:r>
                        <a:rPr lang="en-US" sz="1600" u="none" strike="noStrike" dirty="0" smtClean="0">
                          <a:effectLst/>
                        </a:rPr>
                        <a:t>issemination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to</a:t>
                      </a:r>
                      <a:r>
                        <a:rPr lang="en-US" sz="1600" u="none" strike="noStrike" dirty="0" smtClean="0">
                          <a:effectLst/>
                        </a:rPr>
                        <a:t> </a:t>
                      </a:r>
                      <a:r>
                        <a:rPr lang="en-US" sz="1600" u="none" strike="noStrike" dirty="0">
                          <a:effectLst/>
                        </a:rPr>
                        <a:t>beneficiaries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8000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8795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</a:tr>
              <a:tr h="6167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2.1e Identify and support agro dealers to become linking points between multipliers and buyers of vines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21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</a:tr>
              <a:tr h="6167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2.2a Demonstration </a:t>
                      </a:r>
                      <a:r>
                        <a:rPr lang="en-US" sz="1600" u="none" strike="noStrike" dirty="0" smtClean="0">
                          <a:effectLst/>
                        </a:rPr>
                        <a:t>of </a:t>
                      </a:r>
                      <a:r>
                        <a:rPr lang="en-US" sz="1600" u="none" strike="noStrike" dirty="0">
                          <a:effectLst/>
                        </a:rPr>
                        <a:t>varieties and associated production practices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</a:tr>
              <a:tr h="4151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2.2b Conduct studies on good  agronomic practices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</a:tr>
              <a:tr h="4565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2.3 </a:t>
                      </a:r>
                      <a:r>
                        <a:rPr lang="en-US" sz="1600" u="none" strike="noStrike" dirty="0" smtClean="0">
                          <a:effectLst/>
                        </a:rPr>
                        <a:t>Nutritional messages-radio breeze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24000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</a:tr>
              <a:tr h="33458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2.4 Support new variety release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</a:tr>
              <a:tr h="6167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2.5a Linking OFSP growers </a:t>
                      </a:r>
                      <a:r>
                        <a:rPr lang="en-US" sz="1600" u="none" strike="noStrike" dirty="0" smtClean="0">
                          <a:effectLst/>
                        </a:rPr>
                        <a:t>markets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</a:tr>
              <a:tr h="4151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</a:rPr>
                        <a:t>2.5b Build capacity of agro dealer networks for vine ditribution channels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53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84" marR="9084" marT="9084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233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45044"/>
            <a:ext cx="9144000" cy="594758"/>
          </a:xfrm>
        </p:spPr>
        <p:txBody>
          <a:bodyPr/>
          <a:lstStyle/>
          <a:p>
            <a:r>
              <a:rPr lang="en-GB" b="1" dirty="0" smtClean="0">
                <a:latin typeface="Arial" panose="020B0604020202020204" pitchFamily="34" charset="0"/>
              </a:rPr>
              <a:t>Challenges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78904" y="4677120"/>
            <a:ext cx="8786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Need for concerted efforts in technology dissemination- training and strengthen partnerships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78904" y="1539802"/>
            <a:ext cx="87861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Delayed start of project activities that also delayed partners start date</a:t>
            </a:r>
          </a:p>
          <a:p>
            <a:endParaRPr lang="en-US" sz="2400" dirty="0" smtClean="0"/>
          </a:p>
          <a:p>
            <a:r>
              <a:rPr lang="en-US" sz="2400" dirty="0" smtClean="0"/>
              <a:t>Delayed rainfall- drying wells and vines</a:t>
            </a:r>
          </a:p>
          <a:p>
            <a:endParaRPr lang="en-US" sz="2400" dirty="0"/>
          </a:p>
          <a:p>
            <a:r>
              <a:rPr lang="en-US" sz="2400" dirty="0" smtClean="0"/>
              <a:t>Short and erratic rainy season- affected vine distribution</a:t>
            </a:r>
          </a:p>
          <a:p>
            <a:endParaRPr lang="en-US" sz="2400" dirty="0"/>
          </a:p>
          <a:p>
            <a:r>
              <a:rPr lang="en-US" sz="2400" dirty="0" smtClean="0"/>
              <a:t>Unfaithful partners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78904" y="5832610"/>
            <a:ext cx="8786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Need for concerted efforts in marketing of roots and vines</a:t>
            </a:r>
            <a:endParaRPr lang="en-US" sz="2400" dirty="0"/>
          </a:p>
        </p:txBody>
      </p:sp>
      <p:pic>
        <p:nvPicPr>
          <p:cNvPr id="10" name="Picture 9" descr="Macintosh HD:private:var:folders:z3:dfg5j48x0cq25h2pfbxzhjbc0000gp:T:TemporaryItems:Logo GROW and  EAT OFSP new sep 2014[1]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2487" y="0"/>
            <a:ext cx="1428750" cy="152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71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015" y="909450"/>
            <a:ext cx="8229600" cy="868680"/>
          </a:xfrm>
        </p:spPr>
        <p:txBody>
          <a:bodyPr/>
          <a:lstStyle/>
          <a:p>
            <a:r>
              <a:rPr lang="en-US" dirty="0" smtClean="0"/>
              <a:t>Plans for next season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922" y="1463686"/>
            <a:ext cx="8923315" cy="4726100"/>
          </a:xfrm>
        </p:spPr>
        <p:txBody>
          <a:bodyPr/>
          <a:lstStyle/>
          <a:p>
            <a:r>
              <a:rPr lang="en-US" sz="2400" dirty="0" smtClean="0"/>
              <a:t>Start now for decentralized vine production- training, strengthening the linking and clustering of agro-dealers 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Intensify nutritional awareness strategies- demand creation for both roots ad vines</a:t>
            </a:r>
          </a:p>
          <a:p>
            <a:endParaRPr lang="en-US" sz="1400" dirty="0"/>
          </a:p>
          <a:p>
            <a:r>
              <a:rPr lang="en-US" sz="2400" dirty="0" smtClean="0"/>
              <a:t>Strengthening partners on ground through meetings</a:t>
            </a:r>
            <a:endParaRPr lang="en-US" sz="2400" dirty="0"/>
          </a:p>
        </p:txBody>
      </p:sp>
      <p:pic>
        <p:nvPicPr>
          <p:cNvPr id="5" name="Picture 4" descr="Macintosh HD:private:var:folders:z3:dfg5j48x0cq25h2pfbxzhjbc0000gp:T:TemporaryItems:Logo GROW and  EAT OFSP new sep 2014[1]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2487" y="0"/>
            <a:ext cx="1428750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5814" y="2332366"/>
            <a:ext cx="3434171" cy="28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72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523" y="762000"/>
            <a:ext cx="8229600" cy="868680"/>
          </a:xfrm>
        </p:spPr>
        <p:txBody>
          <a:bodyPr/>
          <a:lstStyle/>
          <a:p>
            <a:r>
              <a:rPr lang="en-US" sz="7200" dirty="0" smtClean="0"/>
              <a:t>Thank you</a:t>
            </a:r>
            <a:endParaRPr lang="en-US" sz="7200" dirty="0"/>
          </a:p>
        </p:txBody>
      </p:sp>
      <p:pic>
        <p:nvPicPr>
          <p:cNvPr id="4" name="Picture 3" descr="Macintosh HD:private:var:folders:z3:dfg5j48x0cq25h2pfbxzhjbc0000gp:T:TemporaryItems:Logo GROW and  EAT OFSP new sep 2014[1]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2487" y="0"/>
            <a:ext cx="1428750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022231"/>
            <a:ext cx="9011238" cy="483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3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63" y="1596275"/>
            <a:ext cx="3457776" cy="25639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9"/>
          <p:cNvSpPr txBox="1">
            <a:spLocks noChangeArrowheads="1"/>
          </p:cNvSpPr>
          <p:nvPr/>
        </p:nvSpPr>
        <p:spPr bwMode="auto">
          <a:xfrm>
            <a:off x="4179912" y="1554638"/>
            <a:ext cx="3853180" cy="792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6" rIns="91434" bIns="45716">
            <a:spAutoFit/>
          </a:bodyPr>
          <a:lstStyle/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Blip>
                <a:blip r:embed="rId4"/>
              </a:buBlip>
              <a:tabLst>
                <a:tab pos="457200" algn="l"/>
              </a:tabLst>
            </a:pP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Climate change –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maize is a staple food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TextBox 10"/>
          <p:cNvSpPr txBox="1">
            <a:spLocks noChangeArrowheads="1"/>
          </p:cNvSpPr>
          <p:nvPr/>
        </p:nvSpPr>
        <p:spPr bwMode="auto">
          <a:xfrm>
            <a:off x="4200867" y="2675013"/>
            <a:ext cx="3832225" cy="830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Blip>
                <a:blip r:embed="rId4"/>
              </a:buBlip>
            </a:pPr>
            <a:r>
              <a:rPr lang="en-US" altLang="en-US" sz="2400" dirty="0"/>
              <a:t>Declining soil </a:t>
            </a:r>
            <a:r>
              <a:rPr lang="en-US" altLang="en-US" sz="2400" dirty="0" smtClean="0"/>
              <a:t>fertility</a:t>
            </a:r>
            <a:r>
              <a:rPr lang="en-US" altLang="en-US" sz="2400" dirty="0" smtClean="0">
                <a:sym typeface="Wingdings" panose="05000000000000000000" pitchFamily="2" charset="2"/>
              </a:rPr>
              <a:t>      </a:t>
            </a:r>
            <a:endParaRPr lang="en-US" altLang="en-US" sz="2400" dirty="0">
              <a:sym typeface="Wingdings" panose="05000000000000000000" pitchFamily="2" charset="2"/>
            </a:endParaRPr>
          </a:p>
          <a:p>
            <a:pPr algn="r" eaLnBrk="1" hangingPunct="1"/>
            <a:r>
              <a:rPr lang="en-US" altLang="en-US" sz="2400" dirty="0">
                <a:sym typeface="Wingdings" panose="05000000000000000000" pitchFamily="2" charset="2"/>
              </a:rPr>
              <a:t> </a:t>
            </a:r>
            <a:endParaRPr lang="en-US" alt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1562" y="1020987"/>
            <a:ext cx="91024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Among other prevailing conditions</a:t>
            </a:r>
            <a:endParaRPr lang="en-US" sz="2400" b="1" dirty="0"/>
          </a:p>
        </p:txBody>
      </p:sp>
      <p:pic>
        <p:nvPicPr>
          <p:cNvPr id="13" name="Picture 12" descr="C:\Users\User\Desktop\chipata 2014\Pictures\IMG_0677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6810" y="4014291"/>
            <a:ext cx="3323492" cy="2843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Macintosh HD:private:var:folders:z3:dfg5j48x0cq25h2pfbxzhjbc0000gp:T:TemporaryItems:Logo GROW and  EAT OFSP new sep 2014[1]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2487" y="0"/>
            <a:ext cx="1428750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4586" y="4014291"/>
            <a:ext cx="3434171" cy="28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95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6338" y="1085716"/>
            <a:ext cx="5785339" cy="510657"/>
          </a:xfrm>
        </p:spPr>
        <p:txBody>
          <a:bodyPr/>
          <a:lstStyle/>
          <a:p>
            <a:r>
              <a:rPr lang="en-US" dirty="0" smtClean="0"/>
              <a:t>OFSP  Facts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565034"/>
            <a:ext cx="8862646" cy="83099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OFSP is extremely rich in bioavailable beta-carotene, which the body converts into vitamin A (retinol) at a ratio of 12 to 1 </a:t>
            </a:r>
            <a:endParaRPr lang="en-US" sz="2400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-87925" y="2378446"/>
            <a:ext cx="8968296" cy="462280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571500" marR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Just one small root (100-125 grams) of most OFSP varieties supplies the </a:t>
            </a:r>
            <a:r>
              <a:rPr lang="en-US" sz="24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RDA of vitamin 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sz="24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 under fives</a:t>
            </a:r>
          </a:p>
          <a:p>
            <a:pPr marL="571500" marR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Contributes significantly to 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C, E, K and several B vitamins. </a:t>
            </a:r>
            <a:endParaRPr lang="en-US" sz="24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marR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New findings by Jones and </a:t>
            </a:r>
            <a:r>
              <a:rPr lang="en-US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Brauw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, 2015</a:t>
            </a:r>
          </a:p>
          <a:p>
            <a:pPr marL="22860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/>
              <a:t>42% </a:t>
            </a:r>
            <a:r>
              <a:rPr lang="en-US" sz="2400" dirty="0"/>
              <a:t>reduction in the likelihood that children </a:t>
            </a:r>
            <a:endParaRPr lang="en-US" sz="2400" dirty="0" smtClean="0"/>
          </a:p>
          <a:p>
            <a:pPr marL="22860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/>
              <a:t>under </a:t>
            </a:r>
            <a:r>
              <a:rPr lang="en-US" sz="2400" dirty="0"/>
              <a:t>the age of five who ate </a:t>
            </a:r>
            <a:r>
              <a:rPr lang="en-US" sz="2400" dirty="0" smtClean="0"/>
              <a:t>OFSP within the</a:t>
            </a:r>
          </a:p>
          <a:p>
            <a:pPr marL="22860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/>
              <a:t> </a:t>
            </a:r>
            <a:r>
              <a:rPr lang="en-US" sz="2400" dirty="0"/>
              <a:t>past week would experience diarrhea. </a:t>
            </a:r>
            <a:r>
              <a:rPr lang="en-US" sz="2400" dirty="0" smtClean="0"/>
              <a:t>For</a:t>
            </a:r>
          </a:p>
          <a:p>
            <a:pPr marL="22860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/>
              <a:t> </a:t>
            </a:r>
            <a:r>
              <a:rPr lang="en-US" sz="2400" dirty="0"/>
              <a:t>children under three years of age who </a:t>
            </a:r>
            <a:r>
              <a:rPr lang="en-US" sz="2400" dirty="0" smtClean="0"/>
              <a:t>ate</a:t>
            </a:r>
          </a:p>
          <a:p>
            <a:pPr marL="22860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/>
              <a:t> OFSP</a:t>
            </a:r>
            <a:r>
              <a:rPr lang="en-US" sz="2400" dirty="0"/>
              <a:t>, the likelihood of having diarrhea was </a:t>
            </a:r>
            <a:endParaRPr lang="en-US" sz="2400" dirty="0" smtClean="0"/>
          </a:p>
          <a:p>
            <a:pPr marL="22860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/>
              <a:t>reduced </a:t>
            </a:r>
            <a:r>
              <a:rPr lang="en-US" sz="2400" dirty="0"/>
              <a:t>by more than half (52 </a:t>
            </a:r>
            <a:r>
              <a:rPr lang="en-US" sz="2400" dirty="0" smtClean="0"/>
              <a:t>percent)</a:t>
            </a:r>
            <a:endParaRPr lang="en-US" sz="24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1138" y="3960869"/>
            <a:ext cx="2848708" cy="289713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7" descr="Macintosh HD:private:var:folders:z3:dfg5j48x0cq25h2pfbxzhjbc0000gp:T:TemporaryItems:Logo GROW and  EAT OFSP new sep 2014[1]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2487" y="0"/>
            <a:ext cx="1428750" cy="152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921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877011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Technology </a:t>
            </a:r>
            <a:r>
              <a:rPr lang="en-GB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development: </a:t>
            </a:r>
          </a:p>
          <a:p>
            <a:r>
              <a:rPr lang="en-GB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New varieties and associated production practices:</a:t>
            </a:r>
          </a:p>
          <a:p>
            <a:r>
              <a:rPr lang="en-GB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Released varieties- Olympia, Chunfwa, Chiwoko, Kokota and Zambezi</a:t>
            </a:r>
            <a:endParaRPr lang="en-US" sz="2400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Seed system, variety/vine dissemination and demonstration of good production practices: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For increased productivity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en-GB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Nutritional knowledge transfer: </a:t>
            </a:r>
          </a:p>
          <a:p>
            <a:r>
              <a:rPr lang="en-GB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For enhancement </a:t>
            </a:r>
            <a:r>
              <a:rPr lang="en-GB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of improved dietary practices </a:t>
            </a:r>
            <a:r>
              <a:rPr lang="en-GB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on </a:t>
            </a:r>
            <a:r>
              <a:rPr lang="en-GB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OFSP-based nutrition </a:t>
            </a:r>
            <a:endParaRPr lang="en-GB" sz="2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en-GB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2400" dirty="0" smtClean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en-GB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Commercialising vine and root production</a:t>
            </a:r>
          </a:p>
          <a:p>
            <a:r>
              <a:rPr lang="en-GB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For sustaining vine production within communities and source of income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6" name="Picture 5" descr="Macintosh HD:private:var:folders:z3:dfg5j48x0cq25h2pfbxzhjbc0000gp:T:TemporaryItems:Logo GROW and  EAT OFSP new sep 2014[1]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2487" y="0"/>
            <a:ext cx="1428750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12003"/>
            <a:ext cx="9144000" cy="651334"/>
          </a:xfrm>
        </p:spPr>
        <p:txBody>
          <a:bodyPr/>
          <a:lstStyle/>
          <a:p>
            <a:r>
              <a:rPr lang="en-US" dirty="0" smtClean="0"/>
              <a:t>Outline of project activities: </a:t>
            </a:r>
            <a:r>
              <a:rPr lang="en-US" sz="2400" dirty="0" smtClean="0">
                <a:solidFill>
                  <a:schemeClr val="tx1"/>
                </a:solidFill>
              </a:rPr>
              <a:t>to enhance adoption, consumption and marketing of OFSP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67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04" y="896112"/>
            <a:ext cx="8846614" cy="616782"/>
          </a:xfrm>
        </p:spPr>
        <p:txBody>
          <a:bodyPr/>
          <a:lstStyle/>
          <a:p>
            <a:r>
              <a:rPr lang="en-US" dirty="0" smtClean="0"/>
              <a:t>Approach: </a:t>
            </a:r>
            <a:r>
              <a:rPr lang="en-US" dirty="0" smtClean="0">
                <a:solidFill>
                  <a:schemeClr val="tx1"/>
                </a:solidFill>
              </a:rPr>
              <a:t>W</a:t>
            </a:r>
            <a:r>
              <a:rPr lang="en-US" sz="3200" dirty="0" smtClean="0">
                <a:solidFill>
                  <a:schemeClr val="tx1"/>
                </a:solidFill>
              </a:rPr>
              <a:t>orking partners  </a:t>
            </a:r>
            <a:r>
              <a:rPr lang="en-US" sz="3200" dirty="0">
                <a:solidFill>
                  <a:schemeClr val="tx1"/>
                </a:solidFill>
              </a:rPr>
              <a:t/>
            </a:r>
            <a:br>
              <a:rPr lang="en-US" sz="3200" dirty="0">
                <a:solidFill>
                  <a:schemeClr val="tx1"/>
                </a:solidFill>
              </a:rPr>
            </a:b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alphaModFix amt="6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6928" y="1791395"/>
            <a:ext cx="2102613" cy="13673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3450" y="3186330"/>
            <a:ext cx="2102613" cy="11389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7852" y="1486363"/>
            <a:ext cx="1625600" cy="1625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173" y="1897464"/>
            <a:ext cx="1275563" cy="1413462"/>
          </a:xfrm>
          <a:prstGeom prst="rect">
            <a:avLst/>
          </a:prstGeom>
        </p:spPr>
      </p:pic>
      <p:pic>
        <p:nvPicPr>
          <p:cNvPr id="18" name="Picture 17" descr="G:\DCIM\100PHOTO\SAM_5874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2856" y="4720636"/>
            <a:ext cx="2911144" cy="2122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9550" y="3543307"/>
            <a:ext cx="2637546" cy="1011059"/>
          </a:xfrm>
          <a:prstGeom prst="rect">
            <a:avLst/>
          </a:prstGeom>
        </p:spPr>
      </p:pic>
      <p:pic>
        <p:nvPicPr>
          <p:cNvPr id="22" name="Picture 21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519" y="4813299"/>
            <a:ext cx="2717989" cy="2044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 descr="DSC02129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5560" y="1430399"/>
            <a:ext cx="2360717" cy="22176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25064" y="4719440"/>
            <a:ext cx="24612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GIZ</a:t>
            </a:r>
          </a:p>
          <a:p>
            <a:r>
              <a:rPr lang="en-US" dirty="0" smtClean="0"/>
              <a:t>CARE in Katete</a:t>
            </a:r>
          </a:p>
          <a:p>
            <a:r>
              <a:rPr lang="en-US" dirty="0" smtClean="0"/>
              <a:t>CRS in Petauke</a:t>
            </a:r>
          </a:p>
          <a:p>
            <a:r>
              <a:rPr lang="en-US" dirty="0" smtClean="0"/>
              <a:t>Nutritional committees of Katete and Petauke</a:t>
            </a:r>
          </a:p>
          <a:p>
            <a:r>
              <a:rPr lang="en-US" dirty="0" smtClean="0"/>
              <a:t>Profit +</a:t>
            </a:r>
          </a:p>
          <a:p>
            <a:r>
              <a:rPr lang="en-US" dirty="0" smtClean="0"/>
              <a:t>Mary’s Meals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75560" y="3743097"/>
            <a:ext cx="1503126" cy="861792"/>
          </a:xfrm>
          <a:prstGeom prst="rect">
            <a:avLst/>
          </a:prstGeom>
        </p:spPr>
      </p:pic>
      <p:pic>
        <p:nvPicPr>
          <p:cNvPr id="19" name="Picture 18" descr="Macintosh HD:private:var:folders:z3:dfg5j48x0cq25h2pfbxzhjbc0000gp:T:TemporaryItems:Logo GROW and  EAT OFSP new sep 2014[1].jpg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2487" y="0"/>
            <a:ext cx="1428750" cy="152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797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AM_3254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277" y="4304970"/>
            <a:ext cx="4237892" cy="2467148"/>
          </a:xfrm>
          <a:prstGeom prst="rect">
            <a:avLst/>
          </a:prstGeom>
        </p:spPr>
      </p:pic>
      <p:pic>
        <p:nvPicPr>
          <p:cNvPr id="6" name="Picture 16" descr="BANNER PPT SPHI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05" y="-1127"/>
            <a:ext cx="7464425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5149" y="1553448"/>
            <a:ext cx="49317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2400" b="1" kern="0" dirty="0" smtClean="0">
                <a:solidFill>
                  <a:srgbClr val="000000"/>
                </a:solidFill>
                <a:ea typeface="ＭＳ Ｐゴシック" charset="0"/>
              </a:rPr>
              <a:t>Vine production in Sand-</a:t>
            </a:r>
            <a:r>
              <a:rPr lang="en-US" sz="2400" b="1" kern="0" dirty="0" err="1" smtClean="0">
                <a:solidFill>
                  <a:srgbClr val="000000"/>
                </a:solidFill>
                <a:ea typeface="ＭＳ Ｐゴシック" charset="0"/>
              </a:rPr>
              <a:t>ponic</a:t>
            </a:r>
            <a:r>
              <a:rPr lang="en-US" sz="2400" b="1" kern="0" dirty="0" smtClean="0">
                <a:solidFill>
                  <a:srgbClr val="000000"/>
                </a:solidFill>
                <a:ea typeface="ＭＳ Ｐゴシック" charset="0"/>
              </a:rPr>
              <a:t> at Msekera for pre-basic seed multiplication </a:t>
            </a:r>
            <a:r>
              <a:rPr lang="en-US" sz="2400" b="1" kern="0" dirty="0">
                <a:solidFill>
                  <a:srgbClr val="000000"/>
                </a:solidFill>
                <a:ea typeface="ＭＳ Ｐゴシック" charset="0"/>
              </a:rPr>
              <a:t>of disease-free </a:t>
            </a:r>
            <a:r>
              <a:rPr lang="en-US" sz="2400" b="1" kern="0" dirty="0" smtClean="0">
                <a:solidFill>
                  <a:srgbClr val="000000"/>
                </a:solidFill>
                <a:ea typeface="ＭＳ Ｐゴシック" charset="0"/>
              </a:rPr>
              <a:t>material</a:t>
            </a:r>
          </a:p>
          <a:p>
            <a:pPr lvl="0" defTabSz="914400" eaLnBrk="0" fontAlgn="base" hangingPunct="0">
              <a:spcBef>
                <a:spcPct val="20000"/>
              </a:spcBef>
              <a:spcAft>
                <a:spcPct val="0"/>
              </a:spcAft>
            </a:pPr>
            <a:endParaRPr lang="en-US" sz="1600" b="1" kern="0" dirty="0" smtClean="0">
              <a:solidFill>
                <a:srgbClr val="000000"/>
              </a:solidFill>
              <a:ea typeface="ＭＳ Ｐゴシック" charset="0"/>
            </a:endParaRPr>
          </a:p>
          <a:p>
            <a:pPr lvl="0" defTabSz="9144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2400" b="1" kern="0" dirty="0" smtClean="0">
                <a:solidFill>
                  <a:srgbClr val="000000"/>
                </a:solidFill>
                <a:ea typeface="ＭＳ Ｐゴシック" charset="0"/>
              </a:rPr>
              <a:t>88,700 vine cuttings distributed to vine multipliers</a:t>
            </a:r>
            <a:endParaRPr lang="en-US" sz="2400" b="1" kern="0" dirty="0">
              <a:solidFill>
                <a:srgbClr val="000000"/>
              </a:solidFill>
              <a:ea typeface="ＭＳ Ｐゴシック" charset="0"/>
            </a:endParaRPr>
          </a:p>
        </p:txBody>
      </p:sp>
      <p:pic>
        <p:nvPicPr>
          <p:cNvPr id="13" name="Picture 12" descr="SAM_054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6897" y="1007549"/>
            <a:ext cx="3548610" cy="26614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4107" y="3889484"/>
            <a:ext cx="4269893" cy="2882633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4476" y="963844"/>
            <a:ext cx="8229600" cy="604510"/>
          </a:xfrm>
        </p:spPr>
        <p:txBody>
          <a:bodyPr/>
          <a:lstStyle/>
          <a:p>
            <a:r>
              <a:rPr lang="en-US" dirty="0" smtClean="0"/>
              <a:t>Seed system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35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60" y="924997"/>
            <a:ext cx="8811494" cy="447054"/>
          </a:xfrm>
        </p:spPr>
        <p:txBody>
          <a:bodyPr/>
          <a:lstStyle/>
          <a:p>
            <a:r>
              <a:rPr lang="en-US" sz="2800" dirty="0" smtClean="0"/>
              <a:t>Decentralized vine multipliers (DVMs)</a:t>
            </a:r>
            <a:endParaRPr lang="en-US" sz="2800" dirty="0"/>
          </a:p>
        </p:txBody>
      </p:sp>
      <p:pic>
        <p:nvPicPr>
          <p:cNvPr id="6" name="Picture 16" descr="BANNER PPT SPHI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05" y="-1127"/>
            <a:ext cx="7464425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45470" y="1354466"/>
            <a:ext cx="52694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Objective: To increase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access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varieties and  quality ‘seed’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1105" y="2307522"/>
            <a:ext cx="5416062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Specific activities included </a:t>
            </a:r>
          </a:p>
          <a:p>
            <a:pPr>
              <a:spcAft>
                <a:spcPts val="800"/>
              </a:spcAft>
            </a:pPr>
            <a:r>
              <a:rPr lang="en-US" sz="2400" b="1" dirty="0" smtClean="0">
                <a:solidFill>
                  <a:srgbClr val="80008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-214 old and new farmers participated in vine multiplication (Nov 2015-Aug 2016) </a:t>
            </a:r>
          </a:p>
          <a:p>
            <a:pPr>
              <a:spcAft>
                <a:spcPts val="800"/>
              </a:spcAft>
            </a:pPr>
            <a:endParaRPr lang="en-US" sz="1000" b="1" dirty="0" smtClean="0">
              <a:solidFill>
                <a:srgbClr val="80008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n-US" sz="2400" b="1" dirty="0" smtClean="0">
                <a:solidFill>
                  <a:srgbClr val="80008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-Some of these farmers were trained by CIP, Profit+ and SAIOMA in vine multiplication and marketing</a:t>
            </a:r>
          </a:p>
          <a:p>
            <a:pPr>
              <a:spcAft>
                <a:spcPts val="800"/>
              </a:spcAft>
            </a:pPr>
            <a:endParaRPr lang="en-US" sz="1000" b="1" dirty="0">
              <a:solidFill>
                <a:srgbClr val="80008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n-US" sz="2400" b="1" dirty="0" smtClean="0">
                <a:solidFill>
                  <a:srgbClr val="80008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DVMs are in 7 camps in Lundazi; 6 in Katete, 4 Chipata and 5 camps in Petauke</a:t>
            </a:r>
          </a:p>
          <a:p>
            <a:pPr>
              <a:spcAft>
                <a:spcPts val="800"/>
              </a:spcAft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DVMs produced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8795 vine bundles</a:t>
            </a:r>
            <a:endParaRPr lang="en-US" sz="2400" b="1" dirty="0" smtClean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 descr="C:\Users\user\Pictures\Work Photoz\OFSP Nursery Monitoring\20141204_12305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4958" y="4170569"/>
            <a:ext cx="3729042" cy="2659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C:\Users\user\Pictures\Work Photoz\OFSP Nursery Monitoring\20141204_11351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6062" y="1558636"/>
            <a:ext cx="3727937" cy="261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Macintosh HD:private:var:folders:z3:dfg5j48x0cq25h2pfbxzhjbc0000gp:T:TemporaryItems:Logo GROW and  EAT OFSP new sep 2014[1]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2487" y="0"/>
            <a:ext cx="1428750" cy="152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097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13" y="924997"/>
            <a:ext cx="8665587" cy="590636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Vine dissemination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3957" y="1498048"/>
            <a:ext cx="5500356" cy="528961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8795 </a:t>
            </a:r>
            <a:r>
              <a:rPr lang="en-US" sz="2400" dirty="0" err="1" smtClean="0">
                <a:solidFill>
                  <a:schemeClr val="tx1"/>
                </a:solidFill>
              </a:rPr>
              <a:t>hh</a:t>
            </a:r>
            <a:r>
              <a:rPr lang="en-US" sz="2400" dirty="0" smtClean="0">
                <a:solidFill>
                  <a:schemeClr val="tx1"/>
                </a:solidFill>
              </a:rPr>
              <a:t> received a bundle of vine cuttings, 26.65ha of OFSP</a:t>
            </a:r>
          </a:p>
          <a:p>
            <a:pPr marL="0" indent="0"/>
            <a:endParaRPr lang="en-US" sz="1200" dirty="0" smtClean="0">
              <a:solidFill>
                <a:schemeClr val="tx1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Through CIP in Clinics (8 clinics in Chipata, 7 Lundazi and 9 in Katete)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Decentralized multipliers by sale of in exchange of labour or pass on</a:t>
            </a:r>
          </a:p>
          <a:p>
            <a:pPr lvl="1">
              <a:buFont typeface="Wingdings" pitchFamily="2" charset="2"/>
              <a:buChar char="§"/>
            </a:pPr>
            <a:endParaRPr lang="en-US" sz="10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5729 trained on nutrition knowledge and awareness creation</a:t>
            </a:r>
          </a:p>
          <a:p>
            <a:pPr>
              <a:buFont typeface="Wingdings" pitchFamily="2" charset="2"/>
              <a:buChar char="§"/>
            </a:pPr>
            <a:endParaRPr lang="en-US" sz="10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9926 under five children reached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pic>
        <p:nvPicPr>
          <p:cNvPr id="10" name="Picture 16" descr="BANNER PPT SPHI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464425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6" descr="BANNER PPT SPHI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05" y="-1127"/>
            <a:ext cx="7464425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569" y="1635851"/>
            <a:ext cx="3534510" cy="23235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568" y="4079629"/>
            <a:ext cx="3622431" cy="2708031"/>
          </a:xfrm>
          <a:prstGeom prst="rect">
            <a:avLst/>
          </a:prstGeom>
        </p:spPr>
      </p:pic>
      <p:pic>
        <p:nvPicPr>
          <p:cNvPr id="9" name="Picture 8" descr="Macintosh HD:private:var:folders:z3:dfg5j48x0cq25h2pfbxzhjbc0000gp:T:TemporaryItems:Logo GROW and  EAT OFSP new sep 2014[1]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2487" y="0"/>
            <a:ext cx="1428750" cy="152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001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P_Presentation_template">
  <a:themeElements>
    <a:clrScheme name="CIP_Presentation_template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CIP_Presentation_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IP_Presentation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19972</TotalTime>
  <Words>1203</Words>
  <Application>Microsoft Office PowerPoint</Application>
  <PresentationFormat>On-screen Show (4:3)</PresentationFormat>
  <Paragraphs>326</Paragraphs>
  <Slides>25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CIP_Presentation_template</vt:lpstr>
      <vt:lpstr>PowerPoint Presentation</vt:lpstr>
      <vt:lpstr>OFSP-going to scale with the integration of agriculture nutrition-marketing approaches for addressing Vitamin A Deficiency (VAD) using orange-fleshed sweetpotato  to build capacity among partners to contribute towards an overall goal of improving diet diversity, increasing vitamin A intakes, and reducing food insecurity in EP  </vt:lpstr>
      <vt:lpstr>PowerPoint Presentation</vt:lpstr>
      <vt:lpstr>OFSP  Facts</vt:lpstr>
      <vt:lpstr>Outline of project activities: to enhance adoption, consumption and marketing of OFSP</vt:lpstr>
      <vt:lpstr>Approach: Working partners   </vt:lpstr>
      <vt:lpstr>Seed system </vt:lpstr>
      <vt:lpstr>Decentralized vine multipliers (DVMs)</vt:lpstr>
      <vt:lpstr>Vine dissemination</vt:lpstr>
      <vt:lpstr>Variety development  </vt:lpstr>
      <vt:lpstr>Table 1: OFSP Mean Root </vt:lpstr>
      <vt:lpstr>Table 2: Quality Characteristics </vt:lpstr>
      <vt:lpstr>Technology for validation </vt:lpstr>
      <vt:lpstr>PowerPoint Presentation</vt:lpstr>
      <vt:lpstr>Sweetpotato in ground storage</vt:lpstr>
      <vt:lpstr>Nutritional knowledge dissemination</vt:lpstr>
      <vt:lpstr>Nutritional knowledge dissemination …</vt:lpstr>
      <vt:lpstr>Vine marketing promotion</vt:lpstr>
      <vt:lpstr>Vine and root marketing promotion</vt:lpstr>
      <vt:lpstr>Linking of farmers to markets </vt:lpstr>
      <vt:lpstr>Field Visits </vt:lpstr>
      <vt:lpstr>Summary of activities and targets</vt:lpstr>
      <vt:lpstr>Challenges </vt:lpstr>
      <vt:lpstr>Plans for next season</vt:lpstr>
      <vt:lpstr>Thank you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Odhong, Jonathan (IITA)</cp:lastModifiedBy>
  <cp:revision>426</cp:revision>
  <dcterms:created xsi:type="dcterms:W3CDTF">2012-03-15T14:45:31Z</dcterms:created>
  <dcterms:modified xsi:type="dcterms:W3CDTF">2016-09-08T14:54:53Z</dcterms:modified>
</cp:coreProperties>
</file>